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632" r:id="rId4"/>
    <p:sldId id="651" r:id="rId5"/>
    <p:sldId id="634" r:id="rId6"/>
    <p:sldId id="637" r:id="rId7"/>
    <p:sldId id="638" r:id="rId8"/>
    <p:sldId id="652" r:id="rId9"/>
    <p:sldId id="636" r:id="rId10"/>
    <p:sldId id="633" r:id="rId11"/>
    <p:sldId id="639" r:id="rId12"/>
    <p:sldId id="635" r:id="rId13"/>
    <p:sldId id="641" r:id="rId14"/>
    <p:sldId id="653" r:id="rId15"/>
    <p:sldId id="640" r:id="rId16"/>
    <p:sldId id="644" r:id="rId17"/>
    <p:sldId id="654" r:id="rId18"/>
    <p:sldId id="643" r:id="rId19"/>
    <p:sldId id="646" r:id="rId20"/>
    <p:sldId id="645" r:id="rId21"/>
    <p:sldId id="649" r:id="rId22"/>
    <p:sldId id="647" r:id="rId23"/>
    <p:sldId id="648" r:id="rId24"/>
    <p:sldId id="65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DC18B-C75A-4FCD-ABE2-9A56E17F6E33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92538-521E-4883-BAB7-C104A426B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10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030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64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127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355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681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6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753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140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564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53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986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025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563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598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14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086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616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219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43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591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54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C819B-12B6-0269-BC41-1AAC4FB2B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FF64A-4B2E-22A6-6469-350EE2274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8C5C0-2CCE-6DF6-959A-1A5F4BE7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6EF6BA-9431-5D28-424B-CEA7DF96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B7584A-73A1-D3E8-FB95-9FBC7802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711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DF8F9-5AD3-B5F8-D971-37E88557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B4C6FE-AF33-8C3C-0D1D-F0B372676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FB570-B48B-148A-6E54-90BA413AB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EDDFD-7254-A9F7-A64C-1D2046F91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7203F0-E20B-4433-3A28-9F3F1329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76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3238AC-96D7-CF46-4577-B49721625B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0D5A0A-0B0A-D8C3-8748-46374E154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93EA70-0DBF-7C60-D5A4-26EE91C5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6E8D68-51C3-DB26-C275-086D9CA1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188ECB-431F-ECE4-DF3B-A3167029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338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3AC5-107D-2354-2989-1B6C38403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0E3318-E8A2-88B2-D49D-8C16B315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BCF2C-E4A3-0567-1C58-9AD14D68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D2AA59-78FD-4470-8E5D-5B0066486475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05F84-349F-5285-F901-BD2044F9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CEEB4-E9C0-526F-A003-D261745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21F33-538D-4728-990C-A8B714BBA0B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938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BAFA0-7153-7C33-C6F7-ABBF38A3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67DD8-BF53-E243-F4ED-EBD22CD63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3DC70-9B52-139E-4059-9D0875AA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1FE07-31FF-4706-B08C-65D202C3B8C8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C70A88-CACC-33FD-1BFA-3191EAF9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5F1FA-1723-F18D-B27D-A81F39EA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F227A-728E-467B-B6A0-2EA9DEA121B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425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1FCA5-DF76-F12E-D6F1-57774793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2CD4B7-3E08-A65D-60C3-F4407F12F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64B7A-C18A-E184-A102-B9048659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B4B4D-5959-5777-C2A6-41195783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111E8-028E-3B74-4BEB-EB1723B7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66567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CBDB-1EFA-4D3E-D665-9ECC9F90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F30D3-5808-FBA6-333B-A326A6A90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71BDFA-CAFC-C93A-5F3E-DDF124928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72D8F1-90E2-FB97-0BBB-2E3FA82D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085B57-F3EB-044C-621E-38CA60B1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0C5F7C-D8CF-F0A1-6D84-FE8DB68C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23121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015C3-D140-38D4-6850-80373C9F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4F5AE3-7810-DB9F-F743-BF1B1C12E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547942-7893-69B7-D7CC-9BF9297AA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E8CC58-989C-33A4-9B6C-D8FB5B7B5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376553-103E-5B58-2D08-0DF16329E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D653CF-7ADC-7F97-0E56-5C2533A5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D0F054-D817-5A04-E467-D6D36C0B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D4DDCC-5E30-C7BE-B21C-B2253ECD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78511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E455B-8A8D-7AE9-FE92-426BA56D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AA99B3-3001-E0B3-1C9C-6ED5BB1D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3205CE-96BE-45E2-B895-DA677AB619E6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B0C7D7-75CE-437E-0F5D-102D782A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78B8F2-FE75-02E0-5BCE-33F680B4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156C29-633D-438A-8789-810AB06DB71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661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DD80E7-79C4-C3FE-53C7-401DD6B7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C0E22-398F-4CCC-A9F1-6082FF5B5B4E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648A7D-E664-6736-C9D2-69C5681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FF9221-9842-1032-DC5F-1F8BD88C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91138-8369-43D9-8A35-643BE7E84AB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993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8CED2-C3F1-CCEB-2772-A87F7F54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972F5-1A9E-C552-027A-378AF8B9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568D1-BD27-77CC-9646-C3B76D827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BA0D2-8621-1EFE-18B4-FF52C5D6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4662F-060D-03E9-8282-B66BA9D3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7EEBD4-4066-46A2-25B4-F8C706EA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35971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A1B98-36B2-2932-F7E2-A7C8AAC7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AEBE5D-1E87-A908-F33C-0F13345B4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A5DF65-2299-627C-2AA0-60252AE8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BBEBCF-6D74-02F4-B51D-4116515C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346BA-88AC-39DB-567F-75665112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18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589E8-DBB4-5D15-625C-9FD1AE22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49392F-8693-0ECD-4E06-A64A249E2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B3C67A-20F4-8CB5-F1B4-E356B701A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730BD-C3F2-813C-6719-ECD3E0F3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790FD0-8029-5035-BB5C-E2C448B5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8589F9-A859-2054-2987-69ECA82F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844933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B0351-5469-F9A7-1033-BDFE9844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85A92A-A08F-B92C-8934-10CD829A3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4E36E-DD0B-5A72-0DCD-E5F4189E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12EE6-F0DD-29BC-C8C6-30E98D1E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34E18-284F-56E7-ACDF-775AFD8A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043250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A32E98-C907-0E04-2D61-E1613DEDA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00076E-0E1E-EE79-D785-D43EC7B93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F184BA-99C2-EAFB-C055-49E4AF8B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6904D-454A-5415-A79E-8610CAA6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AB075-CF31-EB06-BDFC-22795D07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34887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5765D-202A-BA10-4330-79E73A1D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414AD3-B194-A6DA-9B46-7B5332328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6221B-58B9-AF7D-9654-827332DD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76F83A-FDAD-D3D5-421F-AAE8A92D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733197-3A78-23E3-2991-54C29666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17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497EB-971E-832D-C879-FD8926D7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C57555-AFBB-B9CA-5520-C6A694EEB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089070-558A-2D4C-5D59-991EFF93E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48BD0E-E06F-084F-2694-D3EE2F4A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986112-EE85-933F-5BD6-FC36AB4A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8DE7F3-C0E8-11D6-D58A-757A0EA5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8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77154-2D82-FBD7-5C8F-2EFEF2BA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ABE55A-D860-EA77-E0BA-4FE3DC20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F86302-92C8-D966-6D40-163646093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92D469-44E9-9722-A54F-E9AF3DDCD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CADB18-FE93-C4F4-22BA-566D36C2A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E64257-7B91-2040-B9E6-5852740E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4D81384-1AE2-632E-8144-E06F78E3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2C2DFD-5890-AA5E-C696-B379378B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6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E381F-1E19-A07A-7617-0FF4D3A5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D2050F-4798-2F7B-523B-D94D86EB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5632C6-C9C1-B3CC-02D7-ACE86D53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29129C-8321-DBC0-39A4-09DBBFF8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32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BD6E2A-261E-5F23-A9F6-1237A8F7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C7DF76-C83C-55D6-6170-C6485C55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A9836E-8E38-FD90-F7B4-1D430FB0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26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472BD-2DC0-A220-45A3-C437E3CD2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32E9B4-1E6D-E4F2-E927-9532A8288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65C6D5-D20E-AE47-70EA-757A89956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EBEBFF-121F-B009-C6D2-B0FE22C54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8A396D-D666-20F3-6B49-603EDA7A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6EA345-9A88-E662-F0C8-8CD02F1A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17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16C67-7492-01D6-04CE-65010D4E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8F2F47-187E-B6C8-10F8-325DCD4B3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377338-3D8C-7A79-E6EB-F7C469547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ED89A8-246E-6E1E-5334-9BCE6A485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3743E3-3A18-3B4F-F7A9-7F33E1F0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5E419D-4BB9-54BD-B6F9-E9C56917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B9252C-DA4F-08DE-364F-B475858A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D90DA1-1517-66E9-6F86-8E67E600D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F7617-AF30-5882-381B-44C0A5D01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EEEA0-279A-429D-A552-0CD3CCC8BCBE}" type="datetimeFigureOut">
              <a:rPr lang="zh-CN" altLang="en-US" smtClean="0"/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C898BA-DD58-94D3-01AC-3A1A262A9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9AC166-8B29-C668-3701-CE7FA2DC9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93932-09B8-48FD-8667-ED667A63A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5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1804D9-4E71-6F4A-FC08-25C13535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FA08F5-1C30-8157-9C30-8480CC2E2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F34D4-D687-BE4C-2555-93081D7A2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64BBA-0C1E-C49F-E184-B4357CC50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0F037-E6FB-6C07-909B-ECC897A44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10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78084-1E8D-2E3C-1DB2-F33DD6BD0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5120"/>
            <a:ext cx="9144000" cy="3184843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《AIGC</a:t>
            </a:r>
            <a:r>
              <a:rPr lang="zh-CN" altLang="en-US" sz="6000" dirty="0"/>
              <a:t>原理与实践</a:t>
            </a:r>
            <a:r>
              <a:rPr lang="en-US" altLang="zh-CN" sz="6000" dirty="0"/>
              <a:t>》</a:t>
            </a:r>
            <a:br>
              <a:rPr lang="en-US" altLang="zh-CN" sz="6000" dirty="0"/>
            </a:br>
            <a:br>
              <a:rPr lang="en-US" altLang="zh-CN" sz="6000" dirty="0"/>
            </a:br>
            <a:r>
              <a:rPr lang="zh-CN" altLang="en-US" sz="4000" dirty="0"/>
              <a:t>第</a:t>
            </a:r>
            <a:r>
              <a:rPr lang="en-US" altLang="zh-CN" sz="4000" dirty="0"/>
              <a:t>5</a:t>
            </a:r>
            <a:r>
              <a:rPr lang="zh-CN" altLang="en-US" sz="4000" dirty="0"/>
              <a:t>章 </a:t>
            </a:r>
            <a:r>
              <a:rPr lang="en-US" altLang="zh-CN" sz="4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4233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StyleGAN</a:t>
            </a:r>
            <a:r>
              <a:rPr lang="zh-CN" altLang="en-US" b="1" dirty="0"/>
              <a:t>架构</a:t>
            </a:r>
            <a:endParaRPr lang="en-US" altLang="zh-C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7B0E53-7903-3AC3-CCB6-83D4C185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99" y="2047874"/>
            <a:ext cx="8483601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 err="1"/>
              <a:t>StyleGAN</a:t>
            </a:r>
            <a:r>
              <a:rPr lang="zh-CN" altLang="en-US" b="1" dirty="0"/>
              <a:t>架构说明</a:t>
            </a:r>
            <a:endParaRPr lang="en-US" altLang="zh-C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9BD2EC-5AD1-981E-D1E6-0924F1E7BBCD}"/>
              </a:ext>
            </a:extLst>
          </p:cNvPr>
          <p:cNvSpPr txBox="1">
            <a:spLocks/>
          </p:cNvSpPr>
          <p:nvPr/>
        </p:nvSpPr>
        <p:spPr bwMode="auto">
          <a:xfrm>
            <a:off x="1981199" y="1985950"/>
            <a:ext cx="8639175" cy="44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映射网络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(Mapping Network):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个全连接层组成的映射网络，并且映射网络的输出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W'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与输入层（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512×1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）的大小相同。由隐藏变量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z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生成中间隐藏变量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的过程，这个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就是用来控制生成图像的风格（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）。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生成网络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(Synthesis network):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它的作用是生成图像，创新之处在于给每一层子网络都喂了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转换得到的仿射变换（实际就是全连接层），用于控制生成图像的风格，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是转换后的随机噪声，用于丰富生成图像的细节，例如：雀斑、皱纹，即每个卷积层都能根据输入的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来调整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"style"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，通过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来调整细节。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47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特征耦合的定义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9BD2EC-5AD1-981E-D1E6-0924F1E7BBCD}"/>
              </a:ext>
            </a:extLst>
          </p:cNvPr>
          <p:cNvSpPr txBox="1">
            <a:spLocks/>
          </p:cNvSpPr>
          <p:nvPr/>
        </p:nvSpPr>
        <p:spPr bwMode="auto">
          <a:xfrm>
            <a:off x="1981199" y="1985950"/>
            <a:ext cx="8639175" cy="44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特征耦合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特征耦合（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Feature Coupling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）：在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中，特征耦合指的是生成的样本中不同特征之间不是完全独立的，而是存在一定的关联性或相互影响。这种耦合关系可能导致在修改某个特征时，其他特征也会发生不可预测的变化。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特征</a:t>
            </a: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耦合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举例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: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生成人脸图像时，不同的面部特征（如眼睛、鼻子、嘴巴等）之间不是完全独立地变化，而是相互关联或“纠缠”在一起。这意味着当你尝试修改或调整某个特征时，其他特征也可能会以不可预测的方式发生变化。 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44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利用映射网络实现特征耦合的直观理解</a:t>
            </a:r>
            <a:endParaRPr lang="en-US" altLang="zh-CN" sz="2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5CC6F3-A805-FA31-AEA5-457F5674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1976428"/>
            <a:ext cx="8229600" cy="44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6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 err="1"/>
              <a:t>StyleGAN</a:t>
            </a:r>
            <a:r>
              <a:rPr lang="zh-CN" altLang="en-US" b="1" dirty="0"/>
              <a:t>模型</a:t>
            </a:r>
            <a:r>
              <a:rPr lang="en-US" altLang="zh-CN" b="1" dirty="0"/>
              <a:t>---</a:t>
            </a:r>
            <a:r>
              <a:rPr lang="zh-CN" altLang="en-US" b="1" dirty="0"/>
              <a:t>生成网络及</a:t>
            </a:r>
            <a:r>
              <a:rPr lang="en-US" altLang="zh-CN" b="1" dirty="0" err="1"/>
              <a:t>AdaIN</a:t>
            </a:r>
            <a:endParaRPr lang="en-US" altLang="zh-C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15CA58-4EAA-82D8-5225-845DB44B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2076454"/>
            <a:ext cx="8712200" cy="447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0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 err="1"/>
              <a:t>StyleGAN</a:t>
            </a:r>
            <a:r>
              <a:rPr lang="zh-CN" altLang="en-US" sz="2400" b="1" dirty="0"/>
              <a:t>模型</a:t>
            </a:r>
            <a:r>
              <a:rPr lang="en-US" altLang="zh-CN" sz="2400" b="1" dirty="0"/>
              <a:t>—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生成网络及</a:t>
            </a:r>
            <a:r>
              <a:rPr lang="en-US" altLang="zh-CN" sz="2400" b="1" dirty="0" err="1">
                <a:solidFill>
                  <a:srgbClr val="222222"/>
                </a:solidFill>
                <a:latin typeface="arial" panose="020B0604020202020204" pitchFamily="34" charset="0"/>
              </a:rPr>
              <a:t>AdaIN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说明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9BD2EC-5AD1-981E-D1E6-0924F1E7BBCD}"/>
              </a:ext>
            </a:extLst>
          </p:cNvPr>
          <p:cNvSpPr txBox="1">
            <a:spLocks/>
          </p:cNvSpPr>
          <p:nvPr/>
        </p:nvSpPr>
        <p:spPr bwMode="auto">
          <a:xfrm>
            <a:off x="1981199" y="1985950"/>
            <a:ext cx="8639175" cy="44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生成器由于从常量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4x4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，变换到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8x8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，并最终变换到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1024x1024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，所以它由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9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个生成阶段组成 。它的作用是生成图像，创新之处在于给每一层子网络都喂了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B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是由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转换得到的仿射变换。用于控制生成图像的风格。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是转换后的随机噪声，用于丰富生成图像的细节，例如：雀斑、皱纹等。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每个阶段都会受两个控制向量（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，共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18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个 ）对其施加影响，其中一个控制向量在上采样之后对其影响一次，另外一个控制向量在卷积之后对其影响一次，影响的方式都采用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AdaIN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（自适应实例归一化）。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107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 err="1"/>
              <a:t>StyleGAN</a:t>
            </a:r>
            <a:r>
              <a:rPr lang="zh-CN" altLang="en-US" sz="2400" b="1" dirty="0"/>
              <a:t>模型</a:t>
            </a:r>
            <a:r>
              <a:rPr lang="en-US" altLang="zh-CN" sz="2400" b="1" dirty="0"/>
              <a:t>—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生成网络及</a:t>
            </a:r>
            <a:r>
              <a:rPr lang="en-US" altLang="zh-CN" sz="2400" b="1" dirty="0" err="1">
                <a:solidFill>
                  <a:srgbClr val="222222"/>
                </a:solidFill>
                <a:latin typeface="arial" panose="020B0604020202020204" pitchFamily="34" charset="0"/>
              </a:rPr>
              <a:t>AdaIN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说明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39BD2EC-5AD1-981E-D1E6-0924F1E7BBC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199" y="1985950"/>
                <a:ext cx="8639175" cy="4462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AdaIN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的具体实现过程如上右图所示：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273050" lvl="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将𝑊通过一个可学习的仿射变换（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A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，实际上是一个全连接层）扩变为放缩因子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y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𝑠</m:t>
                        </m:r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与偏差因子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，这两个因子会与标准化之后的卷积输出做一个加权求和，就完成了一次𝑊影响原始输出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的过程。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39BD2EC-5AD1-981E-D1E6-0924F1E7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199" y="1985950"/>
                <a:ext cx="8639175" cy="4462475"/>
              </a:xfrm>
              <a:prstGeom prst="rect">
                <a:avLst/>
              </a:prstGeom>
              <a:blipFill>
                <a:blip r:embed="rId3"/>
                <a:stretch>
                  <a:fillRect l="-706" t="-1230" r="-2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583900AC-F0C7-7F6E-70B5-EC25CCFD0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320" y="3638550"/>
            <a:ext cx="544068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0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 err="1"/>
              <a:t>StyleGAN</a:t>
            </a:r>
            <a:r>
              <a:rPr lang="zh-CN" altLang="en-US" sz="2400" b="1" dirty="0"/>
              <a:t>模型</a:t>
            </a:r>
            <a:r>
              <a:rPr lang="en-US" altLang="zh-CN" sz="2400" b="1" dirty="0"/>
              <a:t>—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风格（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Style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）说明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9BD2EC-5AD1-981E-D1E6-0924F1E7BBCD}"/>
              </a:ext>
            </a:extLst>
          </p:cNvPr>
          <p:cNvSpPr txBox="1">
            <a:spLocks/>
          </p:cNvSpPr>
          <p:nvPr/>
        </p:nvSpPr>
        <p:spPr bwMode="auto">
          <a:xfrm>
            <a:off x="1981200" y="1985950"/>
            <a:ext cx="8229600" cy="44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的重点就是“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，在提出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的论文中具体是指人脸的风格。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包括人脸表情、人脸朝向、发型等等，还包括纹理细节上的人脸肤色、人脸光照等。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进一步对这些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进行细分为：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粗粒度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分辨率高达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8*8-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影响姿势、一般发型、人脸形状等；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中粒度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分辨率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16*16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32*32-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影响更精细的人脸特征、发型、睁眼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闭眼等；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细节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分辨率为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64*64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1024*1024-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影响配色方案（眼睛、头发和皮肤）和微观特征。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972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 err="1"/>
              <a:t>StyleGAN</a:t>
            </a:r>
            <a:r>
              <a:rPr lang="zh-CN" altLang="en-US" sz="2400" b="1" dirty="0"/>
              <a:t>模型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不同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风格（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Style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）对图的影响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3EE18E-3013-E500-7771-19C576980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2066925"/>
            <a:ext cx="8229600" cy="42894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494060-96F0-B936-F8DE-71E2C890DB0B}"/>
              </a:ext>
            </a:extLst>
          </p:cNvPr>
          <p:cNvSpPr txBox="1"/>
          <p:nvPr/>
        </p:nvSpPr>
        <p:spPr>
          <a:xfrm>
            <a:off x="2066925" y="2486026"/>
            <a:ext cx="1028700" cy="276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粗粒度风格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B27C2F-3C41-64B7-2A13-982048C6523E}"/>
              </a:ext>
            </a:extLst>
          </p:cNvPr>
          <p:cNvSpPr txBox="1"/>
          <p:nvPr/>
        </p:nvSpPr>
        <p:spPr>
          <a:xfrm>
            <a:off x="2138111" y="3886201"/>
            <a:ext cx="1028700" cy="276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中粒度风格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15D4A8-008F-F07A-EC3A-5A26A2DEFEE0}"/>
              </a:ext>
            </a:extLst>
          </p:cNvPr>
          <p:cNvSpPr txBox="1"/>
          <p:nvPr/>
        </p:nvSpPr>
        <p:spPr>
          <a:xfrm>
            <a:off x="2152650" y="5324476"/>
            <a:ext cx="1028700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细节风格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6A8AE4-66AC-61E6-17A6-5B6DE2B08578}"/>
              </a:ext>
            </a:extLst>
          </p:cNvPr>
          <p:cNvSpPr txBox="1"/>
          <p:nvPr/>
        </p:nvSpPr>
        <p:spPr>
          <a:xfrm>
            <a:off x="9252283" y="5991225"/>
            <a:ext cx="843714" cy="3055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181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 err="1"/>
              <a:t>StyleGAN</a:t>
            </a:r>
            <a:r>
              <a:rPr lang="zh-CN" altLang="en-US" sz="2400" b="1" dirty="0"/>
              <a:t>模型</a:t>
            </a:r>
            <a:r>
              <a:rPr lang="en-US" altLang="zh-CN" sz="2400" b="1" dirty="0"/>
              <a:t>—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风格交叉示例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5D43D9-C7F0-8A5B-25FB-A6F307CD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2085978"/>
            <a:ext cx="8324850" cy="44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8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主要内容</a:t>
            </a:r>
            <a:endParaRPr lang="en-US" altLang="zh-C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9BD2EC-5AD1-981E-D1E6-0924F1E7BBCD}"/>
              </a:ext>
            </a:extLst>
          </p:cNvPr>
          <p:cNvSpPr txBox="1">
            <a:spLocks/>
          </p:cNvSpPr>
          <p:nvPr/>
        </p:nvSpPr>
        <p:spPr bwMode="auto">
          <a:xfrm>
            <a:off x="1981200" y="1985950"/>
            <a:ext cx="8534400" cy="43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ProGAN</a:t>
            </a: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简介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如何生成高分辨率图像？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Style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架构及算法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如何解决特征耦合问题？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利用风格生成各种图像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Style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的最新进展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StyleGAN2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Style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GAN3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Style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GAN-XL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PingFang SC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008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 err="1"/>
              <a:t>StyleGAN</a:t>
            </a:r>
            <a:r>
              <a:rPr lang="zh-CN" altLang="en-US" sz="2400" b="1" dirty="0"/>
              <a:t>模型</a:t>
            </a:r>
            <a:r>
              <a:rPr lang="en-US" altLang="zh-CN" sz="2400" b="1" dirty="0"/>
              <a:t>—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噪声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B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对图像的影响示例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F3D847-A4FC-E457-E3EC-8F7CA74D8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4" y="2166916"/>
            <a:ext cx="8258175" cy="42195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ADED33-486C-6CF5-83FD-3DF5FF1DDDD2}"/>
              </a:ext>
            </a:extLst>
          </p:cNvPr>
          <p:cNvSpPr txBox="1"/>
          <p:nvPr/>
        </p:nvSpPr>
        <p:spPr>
          <a:xfrm>
            <a:off x="2162175" y="2361020"/>
            <a:ext cx="1381125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噪声强弱</a:t>
            </a:r>
          </a:p>
        </p:txBody>
      </p:sp>
    </p:spTree>
    <p:extLst>
      <p:ext uri="{BB962C8B-B14F-4D97-AF65-F5344CB8AC3E}">
        <p14:creationId xmlns:p14="http://schemas.microsoft.com/office/powerpoint/2010/main" val="3326310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 err="1"/>
              <a:t>StyleGAN</a:t>
            </a:r>
            <a:r>
              <a:rPr lang="zh-CN" altLang="en-US" sz="2400" b="1" dirty="0"/>
              <a:t>模型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其它创新点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9BD2EC-5AD1-981E-D1E6-0924F1E7BBCD}"/>
              </a:ext>
            </a:extLst>
          </p:cNvPr>
          <p:cNvSpPr txBox="1">
            <a:spLocks/>
          </p:cNvSpPr>
          <p:nvPr/>
        </p:nvSpPr>
        <p:spPr bwMode="auto">
          <a:xfrm>
            <a:off x="1981199" y="1985950"/>
            <a:ext cx="8818881" cy="44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前面介绍了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的两个最主要创新点：映射网络及生成网络中的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AdaIN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---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StyelGAN-v2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采用了新的归一化方法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其它创新点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混合正则化（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mixing regularization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---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StyelGAN-v2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已弃用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向量截断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两个量化隐空间耦合度的指标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1187450" marR="0" lvl="2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感知路径长度（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+mn-cs"/>
              </a:rPr>
              <a:t>Perceptual Path Length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）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---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StyelGAN-v2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已弃用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1187450" marR="0" lvl="2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线性可分别性（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+mn-cs"/>
              </a:rPr>
              <a:t>Linear Separability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984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 err="1"/>
              <a:t>StyleGAN</a:t>
            </a:r>
            <a:r>
              <a:rPr lang="zh-CN" altLang="en-US" sz="2400" b="1" dirty="0"/>
              <a:t>模型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后续版本简介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9BD2EC-5AD1-981E-D1E6-0924F1E7BBCD}"/>
              </a:ext>
            </a:extLst>
          </p:cNvPr>
          <p:cNvSpPr txBox="1">
            <a:spLocks/>
          </p:cNvSpPr>
          <p:nvPr/>
        </p:nvSpPr>
        <p:spPr bwMode="auto">
          <a:xfrm>
            <a:off x="1981199" y="1985950"/>
            <a:ext cx="8639175" cy="44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主要解决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图像中会产生类似水滴的伪影问题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针对在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中平移或旋转时，存在“粘滞”现象。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-XL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-XL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的延伸版本，旨在生成更大尺寸的图像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-T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则是在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-XL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的基础上加入了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Transformer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、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CLIP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从而加入了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text-to-image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多模态领域。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 1-2-3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是升级换代，从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到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-XL /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-T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则是一次全面的进化。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37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 err="1"/>
              <a:t>StyleGAN</a:t>
            </a:r>
            <a:r>
              <a:rPr lang="zh-CN" altLang="en-US" sz="2400" b="1" dirty="0"/>
              <a:t>模型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最新版本比较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5C97A0-FFC0-248B-F8D9-13CFF517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65" y="2800349"/>
            <a:ext cx="8013409" cy="39211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3D6B4FB-F3E1-7F1C-4930-2B871AEA228C}"/>
              </a:ext>
            </a:extLst>
          </p:cNvPr>
          <p:cNvSpPr txBox="1"/>
          <p:nvPr/>
        </p:nvSpPr>
        <p:spPr>
          <a:xfrm>
            <a:off x="2000250" y="2005697"/>
            <a:ext cx="8172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在下图中，竖轴越低代表质量越高，横轴越小代表速度更快。可以看到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StyleGAN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-T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Stable Diffusion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是最接近原点的两个模型。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55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 err="1"/>
              <a:t>StyleGAN</a:t>
            </a:r>
            <a:r>
              <a:rPr lang="zh-CN" altLang="zh-CN" b="1" dirty="0"/>
              <a:t>的前身</a:t>
            </a:r>
            <a:r>
              <a:rPr lang="en-US" altLang="zh-CN" b="1" dirty="0" err="1"/>
              <a:t>ProGAN</a:t>
            </a:r>
            <a:endParaRPr lang="en-US" altLang="zh-C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9BD2EC-5AD1-981E-D1E6-0924F1E7BBCD}"/>
              </a:ext>
            </a:extLst>
          </p:cNvPr>
          <p:cNvSpPr txBox="1">
            <a:spLocks/>
          </p:cNvSpPr>
          <p:nvPr/>
        </p:nvSpPr>
        <p:spPr bwMode="auto">
          <a:xfrm>
            <a:off x="1981200" y="1985950"/>
            <a:ext cx="8534400" cy="43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ProGAN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模型提出的背景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原始的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在生成高分辨率图像时存在困难。为了解决这个问题，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NVIDIA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2017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年提出了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ProGAN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ProGAN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主要创新点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渐进式训练：这是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ProGAN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最关键的创新。它不同于传统的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，不是从一开始就尝试生成高分辨率图像，而是从非常低的分辨率（例如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4×4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的图像）开始训练。随着训练的进行，逐步增加分辨率，直至达到所需的高分辨率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PingFang SC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使用生成器和鉴别器网络，并且总是同步增长。在整个训练过程中，两个网络中的所有现有层都是可训练的。当新的层被添加到网络中时，平稳地将它们淡化，这就避免了对已经训练好的小分辨率层的突然冲击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PingFang SC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839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 err="1"/>
              <a:t>StyleGAN</a:t>
            </a:r>
            <a:r>
              <a:rPr lang="zh-CN" altLang="zh-CN" b="1" dirty="0"/>
              <a:t>的前身</a:t>
            </a:r>
            <a:r>
              <a:rPr lang="en-US" altLang="zh-CN" b="1" dirty="0" err="1"/>
              <a:t>ProGAN</a:t>
            </a:r>
            <a:r>
              <a:rPr lang="en-US" altLang="zh-CN" b="1" dirty="0"/>
              <a:t>—</a:t>
            </a:r>
            <a:r>
              <a:rPr lang="zh-CN" altLang="en-US" b="1" dirty="0"/>
              <a:t>架构图</a:t>
            </a:r>
            <a:endParaRPr lang="en-US" altLang="zh-C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A761A0-B6F0-D224-6E18-84B3230F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2076450"/>
            <a:ext cx="82296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5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 err="1"/>
              <a:t>StyleGAN</a:t>
            </a:r>
            <a:r>
              <a:rPr lang="zh-CN" altLang="zh-CN" b="1" dirty="0"/>
              <a:t>的前身</a:t>
            </a:r>
            <a:r>
              <a:rPr lang="en-US" altLang="zh-CN" b="1" dirty="0" err="1"/>
              <a:t>ProGAN</a:t>
            </a:r>
            <a:r>
              <a:rPr lang="en-US" altLang="zh-CN" b="1" dirty="0"/>
              <a:t>—</a:t>
            </a:r>
            <a:r>
              <a:rPr lang="zh-CN" altLang="en-US" b="1" dirty="0"/>
              <a:t>如何放大缩小特征图？</a:t>
            </a:r>
            <a:endParaRPr lang="en-US" altLang="zh-CN" sz="2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011C77-80BF-D840-B305-1EB777B0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6" y="1976428"/>
            <a:ext cx="8229600" cy="43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4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altLang="zh-CN" b="1" dirty="0" err="1"/>
              <a:t>StyleGAN</a:t>
            </a:r>
            <a:r>
              <a:rPr lang="zh-CN" altLang="zh-CN" b="1" dirty="0"/>
              <a:t>的前身</a:t>
            </a:r>
            <a:r>
              <a:rPr lang="en-US" altLang="zh-CN" b="1" dirty="0" err="1"/>
              <a:t>ProGAN</a:t>
            </a:r>
            <a:r>
              <a:rPr lang="en-US" altLang="zh-CN" b="1" dirty="0"/>
              <a:t>---16x16</a:t>
            </a:r>
            <a:r>
              <a:rPr lang="zh-CN" altLang="en-US" b="1" dirty="0"/>
              <a:t>过渡到</a:t>
            </a:r>
            <a:r>
              <a:rPr lang="en-US" altLang="zh-CN" b="1" dirty="0"/>
              <a:t>32x32</a:t>
            </a:r>
            <a:r>
              <a:rPr lang="zh-CN" altLang="en-US" b="1" dirty="0"/>
              <a:t>图像说明</a:t>
            </a:r>
            <a:endParaRPr lang="en-US" altLang="zh-CN" sz="2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89DDF1-A650-9E92-7087-DF4B17BE49E1}"/>
              </a:ext>
            </a:extLst>
          </p:cNvPr>
          <p:cNvSpPr txBox="1">
            <a:spLocks/>
          </p:cNvSpPr>
          <p:nvPr/>
        </p:nvSpPr>
        <p:spPr bwMode="auto">
          <a:xfrm>
            <a:off x="1981200" y="1985950"/>
            <a:ext cx="8229600" cy="44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对于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16x16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的特征图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先提升分辨率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然后类似于残差块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左分支不作变换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右分支作卷积。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toRGB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即使用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1x1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卷积变为三通道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然后根据权重对应像素相加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随着训练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逐渐增大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即新的层淡入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旧的逐渐淡出。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其中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toRGB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表示将特征向量投影到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RGB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颜色的特征层，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from RGB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则相反。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61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 err="1"/>
              <a:t>StyleGAN</a:t>
            </a:r>
            <a:r>
              <a:rPr lang="zh-CN" altLang="zh-CN" b="1" dirty="0"/>
              <a:t>的前身</a:t>
            </a:r>
            <a:r>
              <a:rPr lang="en-US" altLang="zh-CN" b="1" dirty="0" err="1"/>
              <a:t>ProGAN</a:t>
            </a:r>
            <a:r>
              <a:rPr lang="en-US" altLang="zh-CN" b="1" dirty="0"/>
              <a:t>---</a:t>
            </a:r>
            <a:r>
              <a:rPr lang="zh-CN" altLang="en-US" b="1" dirty="0"/>
              <a:t>训练流程图</a:t>
            </a:r>
            <a:endParaRPr lang="en-US" altLang="zh-CN" sz="2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8F11974-B582-4068-F2F7-967A15A16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199" y="2065316"/>
            <a:ext cx="1894821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C49F4DB-EEAD-2C75-1568-D676F1938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902670"/>
              </p:ext>
            </p:extLst>
          </p:nvPr>
        </p:nvGraphicFramePr>
        <p:xfrm>
          <a:off x="1981199" y="2065316"/>
          <a:ext cx="8201025" cy="4291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22828" imgH="3754932" progId="Visio.Drawing.11">
                  <p:embed/>
                </p:oleObj>
              </mc:Choice>
              <mc:Fallback>
                <p:oleObj name="Visio" r:id="rId3" imgW="6322828" imgH="375493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199" y="2065316"/>
                        <a:ext cx="8201025" cy="42910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79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 err="1"/>
              <a:t>StyleGAN</a:t>
            </a:r>
            <a:r>
              <a:rPr lang="zh-CN" altLang="zh-CN" b="1" dirty="0"/>
              <a:t>的前身</a:t>
            </a:r>
            <a:r>
              <a:rPr lang="en-US" altLang="zh-CN" b="1" dirty="0" err="1"/>
              <a:t>ProGAN</a:t>
            </a:r>
            <a:r>
              <a:rPr lang="en-US" altLang="zh-CN" b="1" dirty="0"/>
              <a:t>---</a:t>
            </a:r>
            <a:r>
              <a:rPr lang="zh-CN" altLang="en-US" sz="2200" b="1" dirty="0"/>
              <a:t>训练过程示意图</a:t>
            </a:r>
            <a:endParaRPr lang="en-US" altLang="zh-CN" sz="2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8207FE5-3ACD-8B23-DB82-CDF6A5CCA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2166917"/>
            <a:ext cx="8420100" cy="38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57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5</a:t>
            </a:r>
            <a:r>
              <a:rPr lang="zh-CN" altLang="en-US" sz="4800" dirty="0"/>
              <a:t>章 </a:t>
            </a:r>
            <a:r>
              <a:rPr lang="en-US" altLang="zh-CN" sz="4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StyleGAN</a:t>
            </a:r>
            <a:r>
              <a:rPr lang="zh-CN" altLang="zh-CN" sz="4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 err="1"/>
              <a:t>StyleGAN</a:t>
            </a:r>
            <a:r>
              <a:rPr lang="zh-CN" altLang="zh-CN" b="1" dirty="0"/>
              <a:t>的前身</a:t>
            </a:r>
            <a:r>
              <a:rPr lang="en-US" altLang="zh-CN" b="1" dirty="0" err="1"/>
              <a:t>ProGAN</a:t>
            </a:r>
            <a:r>
              <a:rPr lang="en-US" altLang="zh-CN" b="1" dirty="0"/>
              <a:t>---</a:t>
            </a:r>
            <a:r>
              <a:rPr lang="en-US" altLang="zh-CN" b="1" dirty="0" err="1"/>
              <a:t>ProGAN</a:t>
            </a:r>
            <a:r>
              <a:rPr lang="zh-CN" altLang="en-US" b="1" dirty="0"/>
              <a:t>的不足</a:t>
            </a:r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9BD2EC-5AD1-981E-D1E6-0924F1E7BBCD}"/>
              </a:ext>
            </a:extLst>
          </p:cNvPr>
          <p:cNvSpPr txBox="1">
            <a:spLocks/>
          </p:cNvSpPr>
          <p:nvPr/>
        </p:nvSpPr>
        <p:spPr bwMode="auto">
          <a:xfrm>
            <a:off x="1981200" y="1985950"/>
            <a:ext cx="8829040" cy="44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ProGAN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容易发生特征纠缠（或耦合）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PingFang SC"/>
              <a:ea typeface="等线" panose="02010600030101010101" pitchFamily="2" charset="-122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不同的特征往往是相互纠缠的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与多数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一样，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ProGAN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控制生成图像的特定特征的能力非常有限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某一部分以改变图像的某个特征时，可能会同时影响图像的多个特征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为更精确地控制生成图像的特定特征，人们提出了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StyleGAN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  <a:ea typeface="等线" panose="02010600030101010101" pitchFamily="2" charset="-122"/>
              </a:rPr>
              <a:t>，看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  <a:ea typeface="等线" panose="02010600030101010101" pitchFamily="2" charset="-122"/>
              </a:rPr>
              <a:t>StyleGAN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  <a:ea typeface="等线" panose="02010600030101010101" pitchFamily="2" charset="-122"/>
              </a:rPr>
              <a:t>架构如何解决特征耦合问题。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PingFang SC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90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1475</Words>
  <Application>Microsoft Office PowerPoint</Application>
  <PresentationFormat>宽屏</PresentationFormat>
  <Paragraphs>156</Paragraphs>
  <Slides>23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PingFang SC</vt:lpstr>
      <vt:lpstr>等线</vt:lpstr>
      <vt:lpstr>等线 Light</vt:lpstr>
      <vt:lpstr>Arial</vt:lpstr>
      <vt:lpstr>Arial</vt:lpstr>
      <vt:lpstr>Cambria Math</vt:lpstr>
      <vt:lpstr>Segoe UI</vt:lpstr>
      <vt:lpstr>Times New Roman</vt:lpstr>
      <vt:lpstr>Wingdings 2</vt:lpstr>
      <vt:lpstr>Office 主题​​</vt:lpstr>
      <vt:lpstr>1_Office 主题​​</vt:lpstr>
      <vt:lpstr>Visio</vt:lpstr>
      <vt:lpstr>《AIGC原理与实践》  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  <vt:lpstr>第5章 StyleGAN模型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第5章 StyleGAN模型</dc:title>
  <dc:creator>maogui wu</dc:creator>
  <cp:lastModifiedBy>maogui wu</cp:lastModifiedBy>
  <cp:revision>15</cp:revision>
  <dcterms:created xsi:type="dcterms:W3CDTF">2024-04-30T05:50:14Z</dcterms:created>
  <dcterms:modified xsi:type="dcterms:W3CDTF">2024-07-02T14:33:22Z</dcterms:modified>
</cp:coreProperties>
</file>